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65" r:id="rId2"/>
    <p:sldId id="264" r:id="rId3"/>
    <p:sldId id="267" r:id="rId4"/>
    <p:sldId id="269" r:id="rId5"/>
    <p:sldId id="270" r:id="rId6"/>
    <p:sldId id="266" r:id="rId7"/>
    <p:sldId id="263" r:id="rId8"/>
  </p:sldIdLst>
  <p:sldSz cx="9144000" cy="5143500" type="screen16x9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342946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685891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028837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371783" algn="l" rtl="0" eaLnBrk="0" fontAlgn="base" hangingPunct="0">
      <a:spcBef>
        <a:spcPct val="0"/>
      </a:spcBef>
      <a:spcAft>
        <a:spcPct val="0"/>
      </a:spcAft>
      <a:defRPr sz="1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1714729" algn="l" defTabSz="342946" rtl="0" eaLnBrk="1" latinLnBrk="0" hangingPunct="1">
      <a:defRPr sz="1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057674" algn="l" defTabSz="342946" rtl="0" eaLnBrk="1" latinLnBrk="0" hangingPunct="1">
      <a:defRPr sz="1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2400620" algn="l" defTabSz="342946" rtl="0" eaLnBrk="1" latinLnBrk="0" hangingPunct="1">
      <a:defRPr sz="1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2743566" algn="l" defTabSz="342946" rtl="0" eaLnBrk="1" latinLnBrk="0" hangingPunct="1">
      <a:defRPr sz="18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00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393" y="4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</p:sp>
      <p:sp>
        <p:nvSpPr>
          <p:cNvPr id="819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19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19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smtClean="0"/>
            </a:lvl1pPr>
          </a:lstStyle>
          <a:p>
            <a:pPr>
              <a:defRPr/>
            </a:pPr>
            <a:fld id="{CFD8C384-8CC3-0C49-844C-FC9C7E28906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61950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342946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685891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028837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371783" algn="l" rtl="0" eaLnBrk="0" fontAlgn="base" hangingPunct="0">
      <a:spcBef>
        <a:spcPct val="30000"/>
      </a:spcBef>
      <a:spcAft>
        <a:spcPct val="0"/>
      </a:spcAft>
      <a:defRPr sz="9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1714729" algn="l" defTabSz="34294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674" algn="l" defTabSz="34294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620" algn="l" defTabSz="34294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566" algn="l" defTabSz="342946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CFD8C384-8CC3-0C49-844C-FC9C7E28906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58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ranja/Documents/5-resources/ppt/2018%20ppt-with%20R/new/working%20files/graphics_HD-title-maroon.png" TargetMode="External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590550"/>
            <a:ext cx="8001000" cy="857250"/>
          </a:xfrm>
        </p:spPr>
        <p:txBody>
          <a:bodyPr/>
          <a:lstStyle>
            <a:lvl1pPr algn="l">
              <a:defRPr>
                <a:solidFill>
                  <a:srgbClr val="7A0019"/>
                </a:solidFill>
              </a:defRPr>
            </a:lvl1pPr>
          </a:lstStyle>
          <a:p>
            <a:pPr lvl="0"/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190750"/>
            <a:ext cx="8001000" cy="45720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46" indent="0">
              <a:buNone/>
              <a:defRPr sz="1800">
                <a:solidFill>
                  <a:srgbClr val="FFFFFF"/>
                </a:solidFill>
              </a:defRPr>
            </a:lvl2pPr>
            <a:lvl3pPr marL="685891" indent="0">
              <a:buNone/>
              <a:defRPr sz="1800">
                <a:solidFill>
                  <a:srgbClr val="FFFFFF"/>
                </a:solidFill>
              </a:defRPr>
            </a:lvl3pPr>
            <a:lvl4pPr marL="1028837" indent="0">
              <a:buNone/>
              <a:defRPr sz="1800">
                <a:solidFill>
                  <a:srgbClr val="FFFFFF"/>
                </a:solidFill>
              </a:defRPr>
            </a:lvl4pPr>
            <a:lvl5pPr marL="1371783" indent="0">
              <a:buNone/>
              <a:defRPr sz="18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Presenter/unit/department name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2647950"/>
            <a:ext cx="8001000" cy="381000"/>
          </a:xfrm>
        </p:spPr>
        <p:txBody>
          <a:bodyPr/>
          <a:lstStyle>
            <a:lvl1pPr marL="0" indent="0">
              <a:buNone/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46" indent="0">
              <a:buNone/>
              <a:defRPr sz="1200">
                <a:solidFill>
                  <a:srgbClr val="FFFFFF"/>
                </a:solidFill>
              </a:defRPr>
            </a:lvl2pPr>
            <a:lvl3pPr marL="685891" indent="0">
              <a:buNone/>
              <a:defRPr sz="1200">
                <a:solidFill>
                  <a:srgbClr val="FFFFFF"/>
                </a:solidFill>
              </a:defRPr>
            </a:lvl3pPr>
            <a:lvl4pPr marL="1028837" indent="0">
              <a:buNone/>
              <a:defRPr sz="1200">
                <a:solidFill>
                  <a:srgbClr val="FFFFFF"/>
                </a:solidFill>
              </a:defRPr>
            </a:lvl4pPr>
            <a:lvl5pPr marL="1371783" indent="0">
              <a:buNone/>
              <a:defRPr sz="1200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Date</a:t>
            </a:r>
          </a:p>
        </p:txBody>
      </p:sp>
      <p:pic>
        <p:nvPicPr>
          <p:cNvPr id="3" name="graphics_HD-title-maroon.png" descr="/Users/ranja/Documents/5-resources/ppt/2018 ppt-with R/new/working files/graphics_HD-title-maroon.png"/>
          <p:cNvPicPr>
            <a:picLocks noChangeAspect="1"/>
          </p:cNvPicPr>
          <p:nvPr userDrawn="1"/>
        </p:nvPicPr>
        <p:blipFill>
          <a:blip r:embed="rId2" r:link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760470"/>
            <a:ext cx="9144000" cy="1383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7029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45209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228600"/>
            <a:ext cx="1943100" cy="40576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1" y="228600"/>
            <a:ext cx="5676900" cy="40576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194725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901505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9"/>
            <a:ext cx="7772400" cy="1021556"/>
          </a:xfrm>
        </p:spPr>
        <p:txBody>
          <a:bodyPr anchor="t"/>
          <a:lstStyle>
            <a:lvl1pPr algn="l">
              <a:defRPr sz="3000" b="0" i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1500"/>
            </a:lvl1pPr>
            <a:lvl2pPr marL="342946" indent="0">
              <a:buNone/>
              <a:defRPr sz="1400"/>
            </a:lvl2pPr>
            <a:lvl3pPr marL="685891" indent="0">
              <a:buNone/>
              <a:defRPr sz="1200"/>
            </a:lvl3pPr>
            <a:lvl4pPr marL="1028837" indent="0">
              <a:buNone/>
              <a:defRPr sz="1100"/>
            </a:lvl4pPr>
            <a:lvl5pPr marL="1371783" indent="0">
              <a:buNone/>
              <a:defRPr sz="1100"/>
            </a:lvl5pPr>
            <a:lvl6pPr marL="1714729" indent="0">
              <a:buNone/>
              <a:defRPr sz="1100"/>
            </a:lvl6pPr>
            <a:lvl7pPr marL="2057674" indent="0">
              <a:buNone/>
              <a:defRPr sz="1100"/>
            </a:lvl7pPr>
            <a:lvl8pPr marL="2400620" indent="0">
              <a:buNone/>
              <a:defRPr sz="1100"/>
            </a:lvl8pPr>
            <a:lvl9pPr marL="2743566" indent="0">
              <a:buNone/>
              <a:defRPr sz="11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38933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314450"/>
            <a:ext cx="3810000" cy="29718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14450"/>
            <a:ext cx="3810000" cy="2971800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5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546584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8"/>
            <a:ext cx="4040188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46" indent="0">
              <a:buNone/>
              <a:defRPr sz="1500" b="1"/>
            </a:lvl2pPr>
            <a:lvl3pPr marL="685891" indent="0">
              <a:buNone/>
              <a:defRPr sz="1400" b="1"/>
            </a:lvl3pPr>
            <a:lvl4pPr marL="1028837" indent="0">
              <a:buNone/>
              <a:defRPr sz="1200" b="1"/>
            </a:lvl4pPr>
            <a:lvl5pPr marL="1371783" indent="0">
              <a:buNone/>
              <a:defRPr sz="1200" b="1"/>
            </a:lvl5pPr>
            <a:lvl6pPr marL="1714729" indent="0">
              <a:buNone/>
              <a:defRPr sz="1200" b="1"/>
            </a:lvl6pPr>
            <a:lvl7pPr marL="2057674" indent="0">
              <a:buNone/>
              <a:defRPr sz="1200" b="1"/>
            </a:lvl7pPr>
            <a:lvl8pPr marL="2400620" indent="0">
              <a:buNone/>
              <a:defRPr sz="1200" b="1"/>
            </a:lvl8pPr>
            <a:lvl9pPr marL="2743566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151338"/>
            <a:ext cx="4041775" cy="47982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46" indent="0">
              <a:buNone/>
              <a:defRPr sz="1500" b="1"/>
            </a:lvl2pPr>
            <a:lvl3pPr marL="685891" indent="0">
              <a:buNone/>
              <a:defRPr sz="1400" b="1"/>
            </a:lvl3pPr>
            <a:lvl4pPr marL="1028837" indent="0">
              <a:buNone/>
              <a:defRPr sz="1200" b="1"/>
            </a:lvl4pPr>
            <a:lvl5pPr marL="1371783" indent="0">
              <a:buNone/>
              <a:defRPr sz="1200" b="1"/>
            </a:lvl5pPr>
            <a:lvl6pPr marL="1714729" indent="0">
              <a:buNone/>
              <a:defRPr sz="1200" b="1"/>
            </a:lvl6pPr>
            <a:lvl7pPr marL="2057674" indent="0">
              <a:buNone/>
              <a:defRPr sz="1200" b="1"/>
            </a:lvl7pPr>
            <a:lvl8pPr marL="2400620" indent="0">
              <a:buNone/>
              <a:defRPr sz="1200" b="1"/>
            </a:lvl8pPr>
            <a:lvl9pPr marL="2743566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1631156"/>
            <a:ext cx="4041775" cy="2963466"/>
          </a:xfrm>
        </p:spPr>
        <p:txBody>
          <a:bodyPr/>
          <a:lstStyle>
            <a:lvl1pPr>
              <a:defRPr sz="1800"/>
            </a:lvl1pPr>
            <a:lvl2pPr>
              <a:defRPr sz="15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84390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80655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02953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04790"/>
            <a:ext cx="3008313" cy="871538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2"/>
            <a:ext cx="5111750" cy="438983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4" y="1076328"/>
            <a:ext cx="3008313" cy="3518297"/>
          </a:xfrm>
        </p:spPr>
        <p:txBody>
          <a:bodyPr/>
          <a:lstStyle>
            <a:lvl1pPr marL="0" indent="0">
              <a:buNone/>
              <a:defRPr sz="1100"/>
            </a:lvl1pPr>
            <a:lvl2pPr marL="342946" indent="0">
              <a:buNone/>
              <a:defRPr sz="900"/>
            </a:lvl2pPr>
            <a:lvl3pPr marL="685891" indent="0">
              <a:buNone/>
              <a:defRPr sz="800"/>
            </a:lvl3pPr>
            <a:lvl4pPr marL="1028837" indent="0">
              <a:buNone/>
              <a:defRPr sz="700"/>
            </a:lvl4pPr>
            <a:lvl5pPr marL="1371783" indent="0">
              <a:buNone/>
              <a:defRPr sz="700"/>
            </a:lvl5pPr>
            <a:lvl6pPr marL="1714729" indent="0">
              <a:buNone/>
              <a:defRPr sz="700"/>
            </a:lvl6pPr>
            <a:lvl7pPr marL="2057674" indent="0">
              <a:buNone/>
              <a:defRPr sz="700"/>
            </a:lvl7pPr>
            <a:lvl8pPr marL="2400620" indent="0">
              <a:buNone/>
              <a:defRPr sz="700"/>
            </a:lvl8pPr>
            <a:lvl9pPr marL="2743566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95489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3"/>
            <a:ext cx="5486400" cy="425054"/>
          </a:xfrm>
        </p:spPr>
        <p:txBody>
          <a:bodyPr anchor="b"/>
          <a:lstStyle>
            <a:lvl1pPr algn="l">
              <a:defRPr sz="15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2400"/>
            </a:lvl1pPr>
            <a:lvl2pPr marL="342946" indent="0">
              <a:buNone/>
              <a:defRPr sz="2100"/>
            </a:lvl2pPr>
            <a:lvl3pPr marL="685891" indent="0">
              <a:buNone/>
              <a:defRPr sz="1800"/>
            </a:lvl3pPr>
            <a:lvl4pPr marL="1028837" indent="0">
              <a:buNone/>
              <a:defRPr sz="1500"/>
            </a:lvl4pPr>
            <a:lvl5pPr marL="1371783" indent="0">
              <a:buNone/>
              <a:defRPr sz="1500"/>
            </a:lvl5pPr>
            <a:lvl6pPr marL="1714729" indent="0">
              <a:buNone/>
              <a:defRPr sz="1500"/>
            </a:lvl6pPr>
            <a:lvl7pPr marL="2057674" indent="0">
              <a:buNone/>
              <a:defRPr sz="1500"/>
            </a:lvl7pPr>
            <a:lvl8pPr marL="2400620" indent="0">
              <a:buNone/>
              <a:defRPr sz="1500"/>
            </a:lvl8pPr>
            <a:lvl9pPr marL="2743566" indent="0">
              <a:buNone/>
              <a:defRPr sz="15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6"/>
            <a:ext cx="5486400" cy="603647"/>
          </a:xfrm>
        </p:spPr>
        <p:txBody>
          <a:bodyPr/>
          <a:lstStyle>
            <a:lvl1pPr marL="0" indent="0">
              <a:buNone/>
              <a:defRPr sz="1100"/>
            </a:lvl1pPr>
            <a:lvl2pPr marL="342946" indent="0">
              <a:buNone/>
              <a:defRPr sz="900"/>
            </a:lvl2pPr>
            <a:lvl3pPr marL="685891" indent="0">
              <a:buNone/>
              <a:defRPr sz="800"/>
            </a:lvl3pPr>
            <a:lvl4pPr marL="1028837" indent="0">
              <a:buNone/>
              <a:defRPr sz="700"/>
            </a:lvl4pPr>
            <a:lvl5pPr marL="1371783" indent="0">
              <a:buNone/>
              <a:defRPr sz="700"/>
            </a:lvl5pPr>
            <a:lvl6pPr marL="1714729" indent="0">
              <a:buNone/>
              <a:defRPr sz="700"/>
            </a:lvl6pPr>
            <a:lvl7pPr marL="2057674" indent="0">
              <a:buNone/>
              <a:defRPr sz="700"/>
            </a:lvl7pPr>
            <a:lvl8pPr marL="2400620" indent="0">
              <a:buNone/>
              <a:defRPr sz="700"/>
            </a:lvl8pPr>
            <a:lvl9pPr marL="2743566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99265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file://localhost/Users/ranja/Documents/5-resources/ppt/2018%20ppt-with%20R/new/working%20files/graphics_HD-M-maroon.png" TargetMode="Externa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228600"/>
            <a:ext cx="7772400" cy="857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8589" tIns="34295" rIns="68589" bIns="34295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1314450"/>
            <a:ext cx="7772400" cy="297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68589" tIns="34295" rIns="68589" bIns="3429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6" name="graphics_HD-M-maroon.png" descr="/Users/ranja/Documents/5-resources/ppt/2018 ppt-with R/new/working files/graphics_HD-M-maroon.png"/>
          <p:cNvPicPr>
            <a:picLocks noChangeAspect="1"/>
          </p:cNvPicPr>
          <p:nvPr userDrawn="1"/>
        </p:nvPicPr>
        <p:blipFill>
          <a:blip r:embed="rId13" r:link="rId1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852035"/>
            <a:ext cx="9144000" cy="29146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</p:sldLayoutIdLst>
  <p:txStyles>
    <p:titleStyle>
      <a:lvl1pPr algn="l" rtl="0" eaLnBrk="1" fontAlgn="base" hangingPunct="1">
        <a:spcBef>
          <a:spcPct val="0"/>
        </a:spcBef>
        <a:spcAft>
          <a:spcPct val="0"/>
        </a:spcAft>
        <a:defRPr sz="3300" b="0">
          <a:solidFill>
            <a:srgbClr val="7A0019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7A0019"/>
          </a:solidFill>
          <a:latin typeface="Corbel" charset="0"/>
          <a:ea typeface="ＭＳ Ｐゴシック" charset="0"/>
          <a:cs typeface="ＭＳ Ｐゴシック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7A0019"/>
          </a:solidFill>
          <a:latin typeface="Corbel" charset="0"/>
          <a:ea typeface="ＭＳ Ｐゴシック" charset="0"/>
          <a:cs typeface="ＭＳ Ｐゴシック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7A0019"/>
          </a:solidFill>
          <a:latin typeface="Corbel" charset="0"/>
          <a:ea typeface="ＭＳ Ｐゴシック" charset="0"/>
          <a:cs typeface="ＭＳ Ｐゴシック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7A0019"/>
          </a:solidFill>
          <a:latin typeface="Corbel" charset="0"/>
          <a:ea typeface="ＭＳ Ｐゴシック" charset="0"/>
          <a:cs typeface="ＭＳ Ｐゴシック" charset="0"/>
        </a:defRPr>
      </a:lvl5pPr>
      <a:lvl6pPr marL="342946"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6pPr>
      <a:lvl7pPr marL="685891"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7pPr>
      <a:lvl8pPr marL="1028837"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8pPr>
      <a:lvl9pPr marL="1371783" algn="ctr" rtl="0" eaLnBrk="1" fontAlgn="base" hangingPunct="1">
        <a:spcBef>
          <a:spcPct val="0"/>
        </a:spcBef>
        <a:spcAft>
          <a:spcPct val="0"/>
        </a:spcAft>
        <a:defRPr sz="3300">
          <a:solidFill>
            <a:srgbClr val="7A0019"/>
          </a:solidFill>
          <a:latin typeface="Arial" charset="0"/>
          <a:ea typeface="ＭＳ Ｐゴシック" charset="0"/>
          <a:cs typeface="ＭＳ Ｐゴシック" charset="0"/>
        </a:defRPr>
      </a:lvl9pPr>
    </p:titleStyle>
    <p:bodyStyle>
      <a:lvl1pPr marL="257209" indent="-257209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2400">
          <a:solidFill>
            <a:srgbClr val="595959"/>
          </a:solidFill>
          <a:latin typeface="+mn-lt"/>
          <a:ea typeface="ＭＳ Ｐゴシック" charset="0"/>
          <a:cs typeface="ＭＳ Ｐゴシック" charset="0"/>
        </a:defRPr>
      </a:lvl1pPr>
      <a:lvl2pPr marL="557287" indent="-214341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2100">
          <a:solidFill>
            <a:srgbClr val="595959"/>
          </a:solidFill>
          <a:latin typeface="+mn-lt"/>
          <a:ea typeface="ＭＳ Ｐゴシック" charset="0"/>
        </a:defRPr>
      </a:lvl2pPr>
      <a:lvl3pPr marL="857364" indent="-171473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•"/>
        <a:defRPr sz="1800">
          <a:solidFill>
            <a:srgbClr val="595959"/>
          </a:solidFill>
          <a:latin typeface="+mn-lt"/>
          <a:ea typeface="ＭＳ Ｐゴシック" charset="0"/>
        </a:defRPr>
      </a:lvl3pPr>
      <a:lvl4pPr marL="1200310" indent="-171473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–"/>
        <a:defRPr sz="1500">
          <a:solidFill>
            <a:srgbClr val="595959"/>
          </a:solidFill>
          <a:latin typeface="+mn-lt"/>
          <a:ea typeface="ＭＳ Ｐゴシック" charset="0"/>
        </a:defRPr>
      </a:lvl4pPr>
      <a:lvl5pPr marL="1543256" indent="-171473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1500">
          <a:solidFill>
            <a:srgbClr val="595959"/>
          </a:solidFill>
          <a:latin typeface="+mn-lt"/>
          <a:ea typeface="ＭＳ Ｐゴシック" charset="0"/>
        </a:defRPr>
      </a:lvl5pPr>
      <a:lvl6pPr marL="1886201" indent="-171473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1500">
          <a:solidFill>
            <a:schemeClr val="tx1"/>
          </a:solidFill>
          <a:latin typeface="+mn-lt"/>
          <a:ea typeface="+mn-ea"/>
        </a:defRPr>
      </a:lvl6pPr>
      <a:lvl7pPr marL="2229147" indent="-171473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1500">
          <a:solidFill>
            <a:schemeClr val="tx1"/>
          </a:solidFill>
          <a:latin typeface="+mn-lt"/>
          <a:ea typeface="+mn-ea"/>
        </a:defRPr>
      </a:lvl7pPr>
      <a:lvl8pPr marL="2572093" indent="-171473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1500">
          <a:solidFill>
            <a:schemeClr val="tx1"/>
          </a:solidFill>
          <a:latin typeface="+mn-lt"/>
          <a:ea typeface="+mn-ea"/>
        </a:defRPr>
      </a:lvl8pPr>
      <a:lvl9pPr marL="2915039" indent="-171473" algn="l" rtl="0" eaLnBrk="1" fontAlgn="base" hangingPunct="1">
        <a:spcBef>
          <a:spcPct val="20000"/>
        </a:spcBef>
        <a:spcAft>
          <a:spcPct val="0"/>
        </a:spcAft>
        <a:buClr>
          <a:srgbClr val="7A0019"/>
        </a:buClr>
        <a:buChar char="»"/>
        <a:defRPr sz="15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34294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46" algn="l" defTabSz="34294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91" algn="l" defTabSz="34294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837" algn="l" defTabSz="34294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783" algn="l" defTabSz="34294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729" algn="l" defTabSz="34294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674" algn="l" defTabSz="34294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620" algn="l" defTabSz="34294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566" algn="l" defTabSz="342946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file://localhost/Users/ranja/Documents/5-resources/ppt/2018%20ppt-with%20R/new/working%20files/graphics_HD-end-maroon.png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Axial Piston Pump (Swashplate)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/>
              <a:t>Adonay</a:t>
            </a:r>
            <a:r>
              <a:rPr lang="en-US" dirty="0"/>
              <a:t>, Mahmud and Ravi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r>
              <a:rPr lang="en-US" dirty="0"/>
              <a:t> 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October 19</a:t>
            </a:r>
            <a:r>
              <a:rPr lang="en-US" baseline="30000" dirty="0"/>
              <a:t>th</a:t>
            </a:r>
            <a:r>
              <a:rPr lang="en-US" dirty="0"/>
              <a:t> 2023</a:t>
            </a:r>
          </a:p>
        </p:txBody>
      </p:sp>
      <p:pic>
        <p:nvPicPr>
          <p:cNvPr id="1030" name="Picture 6" descr="Axial piston pump - how it works? on Make a GIF">
            <a:extLst>
              <a:ext uri="{FF2B5EF4-FFF2-40B4-BE49-F238E27FC236}">
                <a16:creationId xmlns:a16="http://schemas.microsoft.com/office/drawing/2014/main" id="{E2395DB8-B823-39B3-D158-3B84D32172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7800" y="1581150"/>
            <a:ext cx="3060166" cy="17213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66488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11428"/>
            <a:ext cx="7772400" cy="857250"/>
          </a:xfrm>
        </p:spPr>
        <p:txBody>
          <a:bodyPr/>
          <a:lstStyle/>
          <a:p>
            <a:r>
              <a:rPr lang="en-US" dirty="0"/>
              <a:t>Pump Architecture</a:t>
            </a:r>
          </a:p>
        </p:txBody>
      </p:sp>
      <p:pic>
        <p:nvPicPr>
          <p:cNvPr id="5" name="Swash Plate Video">
            <a:hlinkClick r:id="" action="ppaction://media"/>
            <a:extLst>
              <a:ext uri="{FF2B5EF4-FFF2-40B4-BE49-F238E27FC236}">
                <a16:creationId xmlns:a16="http://schemas.microsoft.com/office/drawing/2014/main" id="{01225370-9743-1971-C5EB-774B4D31EC89}"/>
              </a:ext>
            </a:extLst>
          </p:cNvPr>
          <p:cNvPicPr>
            <a:picLocks noGrp="1" noChangeAspect="1"/>
          </p:cNvPicPr>
          <p:nvPr>
            <p:ph sz="half"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24021" end="1885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0447" y="1245724"/>
            <a:ext cx="4064000" cy="3048000"/>
          </a:xfr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176A69E6-2A3F-707E-A738-34FBD0143C24}"/>
              </a:ext>
            </a:extLst>
          </p:cNvPr>
          <p:cNvSpPr txBox="1"/>
          <p:nvPr/>
        </p:nvSpPr>
        <p:spPr>
          <a:xfrm>
            <a:off x="306947" y="4535112"/>
            <a:ext cx="41910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effectLst/>
              </a:rPr>
              <a:t>YouTube. (2016). </a:t>
            </a:r>
            <a:r>
              <a:rPr lang="en-US" sz="800" i="1" dirty="0">
                <a:effectLst/>
              </a:rPr>
              <a:t>Swash Plate Video</a:t>
            </a:r>
            <a:r>
              <a:rPr lang="en-US" sz="800" dirty="0">
                <a:effectLst/>
              </a:rPr>
              <a:t>. </a:t>
            </a:r>
            <a:r>
              <a:rPr lang="en-US" sz="800" i="1" dirty="0">
                <a:effectLst/>
              </a:rPr>
              <a:t>YouTube</a:t>
            </a:r>
            <a:r>
              <a:rPr lang="en-US" sz="800" dirty="0">
                <a:effectLst/>
              </a:rPr>
              <a:t>. Retrieved October 18, 2023, from https://www.youtube.com/watch?v=_VSOgJn-3wo. 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A9EE2ABC-20F2-70C7-3E6C-B4A59604A490}"/>
              </a:ext>
            </a:extLst>
          </p:cNvPr>
          <p:cNvSpPr txBox="1">
            <a:spLocks noGrp="1"/>
          </p:cNvSpPr>
          <p:nvPr>
            <p:ph sz="half" idx="2"/>
          </p:nvPr>
        </p:nvSpPr>
        <p:spPr>
          <a:xfrm>
            <a:off x="4715994" y="301686"/>
            <a:ext cx="3810000" cy="18912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600" dirty="0"/>
              <a:t>Vacuum created in intake port; fluid is sucked in from the tank and discharged in the second part of the rotation.</a:t>
            </a:r>
          </a:p>
          <a:p>
            <a:r>
              <a:rPr lang="en-US" sz="1600" dirty="0"/>
              <a:t>Swash plate angle controls flow rate.</a:t>
            </a:r>
          </a:p>
          <a:p>
            <a:r>
              <a:rPr lang="en-US" sz="1600" dirty="0"/>
              <a:t>Shaft turns the barrel. (In special cases the swash plate, e.g. HMT)</a:t>
            </a:r>
          </a:p>
        </p:txBody>
      </p:sp>
      <p:pic>
        <p:nvPicPr>
          <p:cNvPr id="19" name="Picture 18" descr="Central part of a hydraulic axial piston pump. The cylinder is driven... |  Download Scientific Diagram">
            <a:extLst>
              <a:ext uri="{FF2B5EF4-FFF2-40B4-BE49-F238E27FC236}">
                <a16:creationId xmlns:a16="http://schemas.microsoft.com/office/drawing/2014/main" id="{553E0F1B-2E37-2E8E-3650-F4D8FFA55DF8}"/>
              </a:ext>
            </a:extLst>
          </p:cNvPr>
          <p:cNvPicPr>
            <a:picLocks noGrp="1"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4000" y="2343150"/>
            <a:ext cx="2590799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ED0E10E-3F51-5839-4ECD-4EB74B8BD073}"/>
              </a:ext>
            </a:extLst>
          </p:cNvPr>
          <p:cNvSpPr txBox="1"/>
          <p:nvPr/>
        </p:nvSpPr>
        <p:spPr>
          <a:xfrm>
            <a:off x="4477555" y="4398317"/>
            <a:ext cx="4514044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/>
              <a:t>Hast, Daniel &amp; </a:t>
            </a:r>
            <a:r>
              <a:rPr lang="en-US" sz="800" dirty="0" err="1"/>
              <a:t>Findeisen</a:t>
            </a:r>
            <a:r>
              <a:rPr lang="en-US" sz="800" dirty="0"/>
              <a:t>, Rolf &amp; </a:t>
            </a:r>
            <a:r>
              <a:rPr lang="en-US" sz="800" dirty="0" err="1"/>
              <a:t>Streif</a:t>
            </a:r>
            <a:r>
              <a:rPr lang="en-US" sz="800" dirty="0"/>
              <a:t>, Stefan. (2015). Detection and isolation of parametric faults in hydraulic pumps using a set-based approach and quantitative–qualitative fault specifications. Control Engineering Practice. 62. 10.1016/j.conengprac.2015.01.003. </a:t>
            </a:r>
          </a:p>
        </p:txBody>
      </p:sp>
    </p:spTree>
    <p:extLst>
      <p:ext uri="{BB962C8B-B14F-4D97-AF65-F5344CB8AC3E}">
        <p14:creationId xmlns:p14="http://schemas.microsoft.com/office/powerpoint/2010/main" val="3221299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168D6-B582-9CC2-C81E-1DA4215D3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Benefits and Limitations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93C95E-F024-4F5E-C9A3-0F677A9026E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Benefits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A193655-4F82-BE8C-D5A5-17989E7191B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2100" dirty="0"/>
              <a:t>High efficiency</a:t>
            </a:r>
          </a:p>
          <a:p>
            <a:r>
              <a:rPr lang="en-US" sz="2100" dirty="0"/>
              <a:t>Compact size</a:t>
            </a:r>
          </a:p>
          <a:p>
            <a:r>
              <a:rPr lang="en-US" sz="2100" dirty="0"/>
              <a:t>High pressure output</a:t>
            </a:r>
          </a:p>
          <a:p>
            <a:r>
              <a:rPr lang="en-US" sz="2100" dirty="0"/>
              <a:t>Variable displacement</a:t>
            </a:r>
          </a:p>
          <a:p>
            <a:r>
              <a:rPr lang="en-US" sz="2100" dirty="0"/>
              <a:t>Smooth operation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26496FB-226B-76D2-059B-05188F0767A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Limitations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D9A41CE-2EC6-C067-2193-16AA14C8AC3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sz="2100" dirty="0"/>
              <a:t>Complex design</a:t>
            </a:r>
          </a:p>
          <a:p>
            <a:r>
              <a:rPr lang="en-US" sz="2100" dirty="0"/>
              <a:t>Sensitivity to contamination</a:t>
            </a:r>
          </a:p>
          <a:p>
            <a:r>
              <a:rPr lang="en-US" sz="2100" dirty="0"/>
              <a:t>High manufacturing tolerances</a:t>
            </a:r>
          </a:p>
          <a:p>
            <a:r>
              <a:rPr lang="en-US" sz="2100" dirty="0"/>
              <a:t>Noise and Vibration</a:t>
            </a:r>
          </a:p>
          <a:p>
            <a:r>
              <a:rPr lang="en-US" sz="2100" dirty="0"/>
              <a:t>Limited suction capability</a:t>
            </a:r>
          </a:p>
          <a:p>
            <a:r>
              <a:rPr lang="en-US" sz="2100" dirty="0"/>
              <a:t>Temperature sensitivity</a:t>
            </a:r>
          </a:p>
        </p:txBody>
      </p:sp>
    </p:spTree>
    <p:extLst>
      <p:ext uri="{BB962C8B-B14F-4D97-AF65-F5344CB8AC3E}">
        <p14:creationId xmlns:p14="http://schemas.microsoft.com/office/powerpoint/2010/main" val="1880768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9D8BF7-560B-33B7-25E4-35431225D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75B35-EAE0-4017-3AF8-E479A55BD602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sz="1600" dirty="0"/>
              <a:t>Construction Machinery: Excavators, loaders, cranes</a:t>
            </a:r>
          </a:p>
          <a:p>
            <a:r>
              <a:rPr lang="en-US" sz="1600" dirty="0"/>
              <a:t>Agricultural Machinery: Tractors, harvesters, sprayers</a:t>
            </a:r>
          </a:p>
          <a:p>
            <a:r>
              <a:rPr lang="en-US" sz="1600" dirty="0"/>
              <a:t>Industrial Machinery: Presses, injection molding machines</a:t>
            </a:r>
          </a:p>
          <a:p>
            <a:r>
              <a:rPr lang="en-US" sz="1600" dirty="0"/>
              <a:t>Marine and Offshore Equipment: Ships, offshore platforms</a:t>
            </a:r>
          </a:p>
          <a:p>
            <a:r>
              <a:rPr lang="en-US" sz="1600" dirty="0"/>
              <a:t>Mining Equipment: Excavators, drills, haul trucks</a:t>
            </a:r>
          </a:p>
          <a:p>
            <a:r>
              <a:rPr lang="en-US" sz="1600" dirty="0"/>
              <a:t>Material Handling Equipment: Forklifts, conveyor systems</a:t>
            </a:r>
          </a:p>
        </p:txBody>
      </p:sp>
      <p:pic>
        <p:nvPicPr>
          <p:cNvPr id="4102" name="Picture 6" descr="Hydraulic Pump Application - Find Help (FAQs) - UMBC">
            <a:extLst>
              <a:ext uri="{FF2B5EF4-FFF2-40B4-BE49-F238E27FC236}">
                <a16:creationId xmlns:a16="http://schemas.microsoft.com/office/drawing/2014/main" id="{346173F0-7796-0460-2810-43563A5D8012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48200" y="1358280"/>
            <a:ext cx="3810000" cy="2541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AA3C3A6-DE97-31E2-0BB2-F93B2CC5DA08}"/>
              </a:ext>
            </a:extLst>
          </p:cNvPr>
          <p:cNvSpPr txBox="1"/>
          <p:nvPr/>
        </p:nvSpPr>
        <p:spPr>
          <a:xfrm>
            <a:off x="4572000" y="4086195"/>
            <a:ext cx="381000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00" i="1" dirty="0">
                <a:effectLst/>
              </a:rPr>
              <a:t>Hydraulic Pump Applications</a:t>
            </a:r>
            <a:r>
              <a:rPr lang="en-US" sz="1000" dirty="0">
                <a:effectLst/>
              </a:rPr>
              <a:t>. June 2023. </a:t>
            </a:r>
            <a:r>
              <a:rPr lang="en-US" sz="1000" i="1" dirty="0">
                <a:effectLst/>
              </a:rPr>
              <a:t>UMBC</a:t>
            </a:r>
            <a:r>
              <a:rPr lang="en-US" sz="1000" dirty="0">
                <a:effectLst/>
              </a:rPr>
              <a:t>. https://wiki.umbc.edu/display/faq/Hydraulic+Pump+Application. </a:t>
            </a:r>
          </a:p>
        </p:txBody>
      </p:sp>
    </p:spTree>
    <p:extLst>
      <p:ext uri="{BB962C8B-B14F-4D97-AF65-F5344CB8AC3E}">
        <p14:creationId xmlns:p14="http://schemas.microsoft.com/office/powerpoint/2010/main" val="24332005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77131-44D6-E1E1-0D96-AAAB0B19C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 of Energy Losses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77894C-8059-4262-A00F-0AAF26767F31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85800" y="971550"/>
                <a:ext cx="7772400" cy="3623310"/>
              </a:xfrm>
            </p:spPr>
            <p:txBody>
              <a:bodyPr/>
              <a:lstStyle/>
              <a:p>
                <a:r>
                  <a:rPr lang="en-US" sz="1800" dirty="0"/>
                  <a:t>Fluid and Mechanical Losses</a:t>
                </a:r>
              </a:p>
              <a:p>
                <a:r>
                  <a:rPr lang="en-US" sz="1800" dirty="0"/>
                  <a:t>Flow losses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sz="1500" dirty="0"/>
                  <a:t>Cross-port leakage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lang="en-US" sz="1500" dirty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sz="1500" dirty="0"/>
                  <a:t>Across components and casing</a:t>
                </a:r>
                <a14:m>
                  <m:oMath xmlns:m="http://schemas.openxmlformats.org/officeDocument/2006/math">
                    <m:r>
                      <a:rPr lang="en-US" sz="1400"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𝑒</m:t>
                        </m:r>
                      </m:sub>
                    </m:sSub>
                  </m:oMath>
                </a14:m>
                <a:endParaRPr lang="en-US" sz="1500" dirty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sz="1500" dirty="0"/>
                  <a:t>Fluid compression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endParaRPr lang="en-US" sz="1500" dirty="0"/>
              </a:p>
              <a:p>
                <a:pPr lvl="1">
                  <a:buFont typeface="Wingdings" panose="05000000000000000000" pitchFamily="2" charset="2"/>
                  <a:buChar char="§"/>
                </a:pPr>
                <a:r>
                  <a:rPr lang="en-US" sz="1500" dirty="0"/>
                  <a:t>Timing groove losses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𝑄</m:t>
                        </m:r>
                      </m:e>
                      <m:sub>
                        <m:r>
                          <a:rPr lang="en-US" sz="1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endParaRPr lang="en-US" sz="1500" dirty="0"/>
              </a:p>
              <a:p>
                <a:pPr lvl="1">
                  <a:buFont typeface="Wingdings" panose="05000000000000000000" pitchFamily="2" charset="2"/>
                  <a:buChar char="§"/>
                </a:pPr>
                <a:endParaRPr lang="en-US" sz="1500" dirty="0"/>
              </a:p>
              <a:p>
                <a:pPr lvl="1">
                  <a:buFont typeface="Wingdings" panose="05000000000000000000" pitchFamily="2" charset="2"/>
                  <a:buChar char="§"/>
                </a:pPr>
                <a:endParaRPr lang="en-US" sz="1500" dirty="0"/>
              </a:p>
              <a:p>
                <a:pPr marL="342946" lvl="1" indent="0">
                  <a:buNone/>
                </a:pPr>
                <a:endParaRPr lang="en-US" sz="1500" dirty="0"/>
              </a:p>
              <a:p>
                <a:r>
                  <a:rPr lang="en-US" sz="1800" dirty="0"/>
                  <a:t>Viscous Friction</a:t>
                </a:r>
              </a:p>
              <a:p>
                <a:r>
                  <a:rPr lang="en-US" sz="1800" dirty="0"/>
                  <a:t>Bearing Friction – Hydrostatic, Shaft ball bearing</a:t>
                </a:r>
              </a:p>
              <a:p>
                <a:r>
                  <a:rPr lang="en-US" sz="1800" dirty="0"/>
                  <a:t>Depends on speed, pressure, clearance, seal types, fluid, so on…</a:t>
                </a:r>
              </a:p>
              <a:p>
                <a:pPr lvl="1">
                  <a:buFont typeface="Wingdings" panose="05000000000000000000" pitchFamily="2" charset="2"/>
                  <a:buChar char="§"/>
                </a:pPr>
                <a:endParaRPr lang="en-US" sz="1500" dirty="0"/>
              </a:p>
              <a:p>
                <a:pPr lvl="1"/>
                <a:endParaRPr lang="en-US" sz="1500" dirty="0"/>
              </a:p>
              <a:p>
                <a:pPr lvl="1"/>
                <a:endParaRPr lang="en-US" sz="1500" dirty="0"/>
              </a:p>
              <a:p>
                <a:pPr lvl="1"/>
                <a:endParaRPr lang="en-US" sz="1500" dirty="0"/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377894C-8059-4262-A00F-0AAF26767F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85800" y="971550"/>
                <a:ext cx="7772400" cy="3623310"/>
              </a:xfrm>
              <a:blipFill>
                <a:blip r:embed="rId2"/>
                <a:stretch>
                  <a:fillRect l="-863" t="-1176" b="-2185"/>
                </a:stretch>
              </a:blipFill>
            </p:spPr>
            <p:txBody>
              <a:bodyPr/>
              <a:lstStyle/>
              <a:p>
                <a:r>
                  <a:rPr lang="en-IN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2815" r="4814"/>
          <a:stretch/>
        </p:blipFill>
        <p:spPr>
          <a:xfrm>
            <a:off x="5029200" y="971550"/>
            <a:ext cx="3962400" cy="25565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2409" y="2783205"/>
            <a:ext cx="3558227" cy="71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180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F79EE3F-0CF0-C12D-D43F-D5C52AC8C1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772383CD-778A-FC84-ACC6-78E2566B943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Have a great rest of your day</a:t>
            </a:r>
          </a:p>
        </p:txBody>
      </p:sp>
    </p:spTree>
    <p:extLst>
      <p:ext uri="{BB962C8B-B14F-4D97-AF65-F5344CB8AC3E}">
        <p14:creationId xmlns:p14="http://schemas.microsoft.com/office/powerpoint/2010/main" val="806831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phics_HD-end-maroon.png" descr="/Users/ranja/Documents/5-resources/ppt/2018 ppt-with R/new/working files/graphics_HD-end-maroon.png"/>
          <p:cNvPicPr>
            <a:picLocks noChangeAspect="1"/>
          </p:cNvPicPr>
          <p:nvPr/>
        </p:nvPicPr>
        <p:blipFill>
          <a:blip r:embed="rId2" r:link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061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809538"/>
      </p:ext>
    </p:extLst>
  </p:cSld>
  <p:clrMapOvr>
    <a:masterClrMapping/>
  </p:clrMapOvr>
</p:sld>
</file>

<file path=ppt/theme/theme1.xml><?xml version="1.0" encoding="utf-8"?>
<a:theme xmlns:a="http://schemas.openxmlformats.org/drawingml/2006/main" name="SVP-regents-PowerPoint-HD-3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D7D9D7"/>
      </a:lt2>
      <a:accent1>
        <a:srgbClr val="7A0019"/>
      </a:accent1>
      <a:accent2>
        <a:srgbClr val="FFCC33"/>
      </a:accent2>
      <a:accent3>
        <a:srgbClr val="C82936"/>
      </a:accent3>
      <a:accent4>
        <a:srgbClr val="003D4C"/>
      </a:accent4>
      <a:accent5>
        <a:srgbClr val="79C9C7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Arial" charset="0"/>
            <a:ea typeface="ＭＳ Ｐゴシック" charset="0"/>
            <a:cs typeface="ＭＳ Ｐゴシック" charset="0"/>
          </a:defRPr>
        </a:defPPr>
      </a:lstStyle>
    </a:lnDef>
  </a:objectDefaults>
  <a:extraClrSchemeLst>
    <a:extraClrScheme>
      <a:clrScheme name="Office Them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ffice Theme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ffice Theme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UMN-HD-1</Template>
  <TotalTime>560</TotalTime>
  <Words>318</Words>
  <Application>Microsoft Office PowerPoint</Application>
  <PresentationFormat>On-screen Show (16:9)</PresentationFormat>
  <Paragraphs>49</Paragraphs>
  <Slides>7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Cambria Math</vt:lpstr>
      <vt:lpstr>Corbel</vt:lpstr>
      <vt:lpstr>Wingdings</vt:lpstr>
      <vt:lpstr>SVP-regents-PowerPoint-HD-3</vt:lpstr>
      <vt:lpstr>Axial Piston Pump (Swashplate)</vt:lpstr>
      <vt:lpstr>Pump Architecture</vt:lpstr>
      <vt:lpstr>Benefits and Limitations</vt:lpstr>
      <vt:lpstr>Applications</vt:lpstr>
      <vt:lpstr>Sources of Energy Losses</vt:lpstr>
      <vt:lpstr>Thank You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Axial Piston Pump (Swashplate)</dc:title>
  <dc:creator>Mahmud Suhaimi Ibrahim</dc:creator>
  <cp:lastModifiedBy>Mahmud Suhaimi Ibrahim</cp:lastModifiedBy>
  <cp:revision>11</cp:revision>
  <dcterms:created xsi:type="dcterms:W3CDTF">2023-10-17T19:24:10Z</dcterms:created>
  <dcterms:modified xsi:type="dcterms:W3CDTF">2023-10-18T23:05:35Z</dcterms:modified>
</cp:coreProperties>
</file>

<file path=docProps/thumbnail.jpeg>
</file>